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895" r:id="rId2"/>
    <p:sldId id="906" r:id="rId3"/>
    <p:sldId id="899" r:id="rId4"/>
    <p:sldId id="900" r:id="rId5"/>
    <p:sldId id="901" r:id="rId6"/>
    <p:sldId id="913" r:id="rId7"/>
    <p:sldId id="897" r:id="rId8"/>
    <p:sldId id="898" r:id="rId9"/>
    <p:sldId id="908" r:id="rId10"/>
    <p:sldId id="911" r:id="rId11"/>
    <p:sldId id="909" r:id="rId12"/>
    <p:sldId id="910" r:id="rId13"/>
  </p:sldIdLst>
  <p:sldSz cx="9144000" cy="6858000" type="letter"/>
  <p:notesSz cx="7023100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0">
          <p15:clr>
            <a:srgbClr val="A4A3A4"/>
          </p15:clr>
        </p15:guide>
        <p15:guide id="2" pos="294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00"/>
    <a:srgbClr val="00FF00"/>
    <a:srgbClr val="00CC00"/>
    <a:srgbClr val="0033CC"/>
    <a:srgbClr val="FF9999"/>
    <a:srgbClr val="0099FF"/>
    <a:srgbClr val="0D5FE3"/>
    <a:srgbClr val="0033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62" autoAdjust="0"/>
    <p:restoredTop sz="96201" autoAdjust="0"/>
  </p:normalViewPr>
  <p:slideViewPr>
    <p:cSldViewPr snapToGrid="0">
      <p:cViewPr varScale="1">
        <p:scale>
          <a:sx n="67" d="100"/>
          <a:sy n="67" d="100"/>
        </p:scale>
        <p:origin x="1160" y="60"/>
      </p:cViewPr>
      <p:guideLst>
        <p:guide orient="horz" pos="24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690" y="762"/>
      </p:cViewPr>
      <p:guideLst>
        <p:guide orient="horz" pos="2190"/>
        <p:guide pos="294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091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0413"/>
            <a:ext cx="3043665" cy="46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3" tIns="0" rIns="19393" bIns="0" numCol="1" anchor="t" anchorCtr="0" compatLnSpc="1">
            <a:prstTxWarp prst="textNoShape">
              <a:avLst/>
            </a:prstTxWarp>
          </a:bodyPr>
          <a:lstStyle>
            <a:lvl1pPr algn="l" defTabSz="931665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436" y="30413"/>
            <a:ext cx="3043664" cy="46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3" tIns="0" rIns="19393" bIns="0" numCol="1" anchor="t" anchorCtr="0" compatLnSpc="1">
            <a:prstTxWarp prst="textNoShape">
              <a:avLst/>
            </a:prstTxWarp>
          </a:bodyPr>
          <a:lstStyle>
            <a:lvl1pPr algn="r" defTabSz="931665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733425"/>
            <a:ext cx="4603750" cy="3452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4064"/>
            <a:ext cx="5151560" cy="415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8" tIns="46868" rIns="93738" bIns="46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4515"/>
            <a:ext cx="3043665" cy="46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3" tIns="0" rIns="19393" bIns="0" numCol="1" anchor="b" anchorCtr="0" compatLnSpc="1">
            <a:prstTxWarp prst="textNoShape">
              <a:avLst/>
            </a:prstTxWarp>
          </a:bodyPr>
          <a:lstStyle>
            <a:lvl1pPr algn="l" defTabSz="931665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436" y="8814515"/>
            <a:ext cx="3043664" cy="46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3" tIns="0" rIns="19393" bIns="0" numCol="1" anchor="b" anchorCtr="0" compatLnSpc="1">
            <a:prstTxWarp prst="textNoShape">
              <a:avLst/>
            </a:prstTxWarp>
          </a:bodyPr>
          <a:lstStyle>
            <a:lvl1pPr algn="r" defTabSz="931665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757CC3A5-F2D2-4E3D-B47B-CAC3BAB7F1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36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6901"/>
            <a:fld id="{759E3A15-0763-47FF-B659-0CD2D25A498F}" type="slidenum">
              <a:rPr lang="en-US" smtClean="0"/>
              <a:pPr defTabSz="926901"/>
              <a:t>1</a:t>
            </a:fld>
            <a:endParaRPr lang="en-US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5325"/>
            <a:ext cx="4603750" cy="3452813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4471" indent="-114471" eaLnBrk="1" hangingPunct="1">
              <a:buFontTx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484BEB2-7BAF-459B-BE10-C6402B07D577}" type="slidenum">
              <a:rPr lang="en-US" altLang="en-US" sz="1000">
                <a:latin typeface="Times New Roman" pitchFamily="18" charset="0"/>
              </a:rPr>
              <a:pPr/>
              <a:t>10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1047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484BEB2-7BAF-459B-BE10-C6402B07D577}" type="slidenum">
              <a:rPr lang="en-US" altLang="en-US" sz="1000">
                <a:latin typeface="Times New Roman" pitchFamily="18" charset="0"/>
              </a:rPr>
              <a:pPr/>
              <a:t>11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70D2508-3FA1-44C8-8CEE-0B3309612506}" type="slidenum">
              <a:rPr lang="en-US" altLang="en-US" sz="1000">
                <a:latin typeface="Times New Roman" pitchFamily="18" charset="0"/>
              </a:rPr>
              <a:pPr/>
              <a:t>12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1175208-B744-40CA-8084-443C5E9ECB07}" type="slidenum">
              <a:rPr lang="en-US" altLang="en-US" sz="1000">
                <a:latin typeface="Times New Roman" pitchFamily="18" charset="0"/>
              </a:rPr>
              <a:pPr/>
              <a:t>2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0022B10-5929-4152-AFAE-6ACC9AB428E0}" type="slidenum">
              <a:rPr lang="en-US" altLang="en-US" sz="1000">
                <a:latin typeface="Times New Roman" pitchFamily="18" charset="0"/>
              </a:rPr>
              <a:pPr/>
              <a:t>3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400" b="1" dirty="0"/>
          </a:p>
          <a:p>
            <a:endParaRPr lang="en-US" altLang="en-US" sz="1400" b="1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0022B10-5929-4152-AFAE-6ACC9AB428E0}" type="slidenum">
              <a:rPr lang="en-US" altLang="en-US" sz="1000">
                <a:latin typeface="Times New Roman" pitchFamily="18" charset="0"/>
              </a:rPr>
              <a:pPr/>
              <a:t>4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400" b="1" dirty="0"/>
          </a:p>
          <a:p>
            <a:endParaRPr lang="en-US" altLang="en-US" sz="1400" b="1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0022B10-5929-4152-AFAE-6ACC9AB428E0}" type="slidenum">
              <a:rPr lang="en-US" altLang="en-US" sz="1000">
                <a:latin typeface="Times New Roman" pitchFamily="18" charset="0"/>
              </a:rPr>
              <a:pPr/>
              <a:t>5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400" b="1" dirty="0"/>
          </a:p>
          <a:p>
            <a:endParaRPr lang="en-US" altLang="en-US" sz="1400" b="1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4F28693-58C8-4F3C-B417-0F334E46FD79}" type="slidenum">
              <a:rPr lang="en-US" altLang="en-US" sz="1000">
                <a:latin typeface="Times New Roman" pitchFamily="18" charset="0"/>
              </a:rPr>
              <a:pPr/>
              <a:t>6</a:t>
            </a:fld>
            <a:endParaRPr lang="en-US" altLang="en-US" sz="1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402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987E95D-74D2-456C-8B94-2F90D9BD6DBA}" type="slidenum">
              <a:rPr lang="en-US" altLang="en-US" sz="1000">
                <a:latin typeface="Times New Roman" pitchFamily="18" charset="0"/>
              </a:rPr>
              <a:pPr/>
              <a:t>7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400" b="1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987E95D-74D2-456C-8B94-2F90D9BD6DBA}" type="slidenum">
              <a:rPr lang="en-US" altLang="en-US" sz="1000">
                <a:latin typeface="Times New Roman" pitchFamily="18" charset="0"/>
              </a:rPr>
              <a:pPr/>
              <a:t>8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400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01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4064" indent="-286179" defTabSz="926901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26901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26901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26901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2690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484BEB2-7BAF-459B-BE10-C6402B07D577}" type="slidenum">
              <a:rPr lang="en-US" altLang="en-US" sz="1000">
                <a:latin typeface="Times New Roman" pitchFamily="18" charset="0"/>
              </a:rPr>
              <a:pPr/>
              <a:t>9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3D NP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4003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8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1050" y="1809750"/>
            <a:ext cx="7772400" cy="1470025"/>
          </a:xfrm>
        </p:spPr>
        <p:txBody>
          <a:bodyPr/>
          <a:lstStyle>
            <a:lvl1pPr>
              <a:defRPr sz="4400" b="1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067175"/>
            <a:ext cx="5867400" cy="1752600"/>
          </a:xfrm>
        </p:spPr>
        <p:txBody>
          <a:bodyPr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959" y="4120738"/>
            <a:ext cx="2010199" cy="22192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3D NPC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9812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227" y="5386885"/>
            <a:ext cx="1143000" cy="1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02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8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64389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641032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71600"/>
            <a:ext cx="4038600" cy="51054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5338" y="1371600"/>
            <a:ext cx="4038600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Line 28"/>
          <p:cNvSpPr>
            <a:spLocks noChangeShapeType="1"/>
          </p:cNvSpPr>
          <p:nvPr userDrawn="1"/>
        </p:nvSpPr>
        <p:spPr bwMode="auto">
          <a:xfrm flipV="1">
            <a:off x="2133600" y="6614319"/>
            <a:ext cx="6486525" cy="15081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Line 28"/>
          <p:cNvSpPr>
            <a:spLocks noChangeShapeType="1"/>
          </p:cNvSpPr>
          <p:nvPr userDrawn="1"/>
        </p:nvSpPr>
        <p:spPr bwMode="auto">
          <a:xfrm flipV="1">
            <a:off x="2133600" y="6614319"/>
            <a:ext cx="6477000" cy="15081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9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64674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5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64198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64198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8613"/>
            <a:ext cx="8229600" cy="838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71600"/>
            <a:ext cx="4038600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5338" y="1371600"/>
            <a:ext cx="4038600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65055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28613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 OF SLIDE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6148" name="Picture 4" descr="3D NPC 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128588"/>
            <a:ext cx="144780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7094" name="Line 6"/>
          <p:cNvSpPr>
            <a:spLocks noChangeShapeType="1"/>
          </p:cNvSpPr>
          <p:nvPr/>
        </p:nvSpPr>
        <p:spPr bwMode="auto">
          <a:xfrm>
            <a:off x="1828800" y="990600"/>
            <a:ext cx="54864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57095" name="Line 7"/>
          <p:cNvSpPr>
            <a:spLocks noChangeShapeType="1"/>
          </p:cNvSpPr>
          <p:nvPr/>
        </p:nvSpPr>
        <p:spPr bwMode="auto">
          <a:xfrm>
            <a:off x="2209800" y="1066800"/>
            <a:ext cx="5486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966" y="128588"/>
            <a:ext cx="998194" cy="1102006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8520112" y="6486525"/>
            <a:ext cx="581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0484DD-BB03-4542-8D69-C3621E4C0AEE}" type="slidenum">
              <a:rPr lang="en-US" sz="1200" b="0" i="0" smtClean="0">
                <a:solidFill>
                  <a:schemeClr val="tx1"/>
                </a:solidFill>
                <a:latin typeface="+mn-lt"/>
              </a:rPr>
              <a:t>‹#›</a:t>
            </a:fld>
            <a:endParaRPr lang="en-US" sz="1200" b="0" i="0" dirty="0">
              <a:solidFill>
                <a:schemeClr val="tx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6" r:id="rId7"/>
    <p:sldLayoutId id="2147483787" r:id="rId8"/>
    <p:sldLayoutId id="2147483789" r:id="rId9"/>
    <p:sldLayoutId id="2147483817" r:id="rId10"/>
    <p:sldLayoutId id="2147483818" r:id="rId11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500331" y="2124075"/>
            <a:ext cx="8108831" cy="17543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FY23-2 Test Pilot School Selection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</a:t>
            </a: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June 2022</a:t>
            </a:r>
            <a:endParaRPr lang="en-US" sz="2000" b="0" dirty="0">
              <a:solidFill>
                <a:schemeClr val="tx1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64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908" y="1166813"/>
            <a:ext cx="8229600" cy="5029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 smtClean="0"/>
              <a:t>Include all qualifications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i.e. Wing </a:t>
            </a:r>
            <a:r>
              <a:rPr lang="en-US" sz="1600" dirty="0"/>
              <a:t>LSO </a:t>
            </a:r>
            <a:r>
              <a:rPr lang="en-US" sz="1600" dirty="0" err="1" smtClean="0"/>
              <a:t>Qual</a:t>
            </a:r>
            <a:r>
              <a:rPr lang="en-US" sz="1600" dirty="0" smtClean="0"/>
              <a:t>, Tanker-Qualified, SFTI, Mission Commander, etc.</a:t>
            </a:r>
            <a:endParaRPr lang="en-US" sz="1200" dirty="0"/>
          </a:p>
          <a:p>
            <a:pPr lvl="1">
              <a:spcBef>
                <a:spcPct val="80000"/>
              </a:spcBef>
              <a:spcAft>
                <a:spcPts val="0"/>
              </a:spcAft>
            </a:pPr>
            <a:r>
              <a:rPr lang="en-US" altLang="en-US" sz="1600" dirty="0" smtClean="0"/>
              <a:t>Wing LSO include designation letter with application</a:t>
            </a:r>
          </a:p>
          <a:p>
            <a:pPr lvl="1">
              <a:spcBef>
                <a:spcPct val="80000"/>
              </a:spcBef>
              <a:spcAft>
                <a:spcPts val="0"/>
              </a:spcAft>
            </a:pPr>
            <a:r>
              <a:rPr lang="en-US" altLang="en-US" sz="1600" dirty="0" smtClean="0"/>
              <a:t>Include any UAS experience and interest in UAS developmental testing</a:t>
            </a:r>
          </a:p>
          <a:p>
            <a:pPr lvl="2">
              <a:spcBef>
                <a:spcPct val="80000"/>
              </a:spcBef>
              <a:spcAft>
                <a:spcPts val="0"/>
              </a:spcAft>
            </a:pPr>
            <a:r>
              <a:rPr lang="en-US" altLang="en-US" sz="1400" dirty="0" smtClean="0"/>
              <a:t>Increasing demand for UAS testing projected into the future</a:t>
            </a:r>
          </a:p>
          <a:p>
            <a:pPr>
              <a:spcBef>
                <a:spcPct val="80000"/>
              </a:spcBef>
              <a:spcAft>
                <a:spcPts val="0"/>
              </a:spcAft>
            </a:pPr>
            <a:r>
              <a:rPr lang="en-US" altLang="en-US" sz="2000" dirty="0" smtClean="0"/>
              <a:t>Include CO office and cell phone numbers for notification</a:t>
            </a:r>
            <a:endParaRPr lang="en-US" altLang="en-US" sz="2000" dirty="0"/>
          </a:p>
          <a:p>
            <a:pPr lvl="1">
              <a:spcBef>
                <a:spcPct val="80000"/>
              </a:spcBef>
              <a:spcAft>
                <a:spcPts val="0"/>
              </a:spcAft>
            </a:pPr>
            <a:r>
              <a:rPr lang="en-US" altLang="en-US" sz="1600" dirty="0" smtClean="0"/>
              <a:t>Include underway contact information, if deployed or anticipate deployment at board convening date</a:t>
            </a:r>
          </a:p>
        </p:txBody>
      </p:sp>
    </p:spTree>
    <p:extLst>
      <p:ext uri="{BB962C8B-B14F-4D97-AF65-F5344CB8AC3E}">
        <p14:creationId xmlns:p14="http://schemas.microsoft.com/office/powerpoint/2010/main" val="39159512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Applications 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908" y="1166813"/>
            <a:ext cx="8229600" cy="5029200"/>
          </a:xfrm>
        </p:spPr>
        <p:txBody>
          <a:bodyPr/>
          <a:lstStyle/>
          <a:p>
            <a:pPr>
              <a:spcBef>
                <a:spcPct val="80000"/>
              </a:spcBef>
              <a:spcAft>
                <a:spcPts val="0"/>
              </a:spcAft>
            </a:pPr>
            <a:r>
              <a:rPr lang="en-US" altLang="en-US" sz="2000" dirty="0" smtClean="0"/>
              <a:t>Applicants must have college level Calculus and Physics if they do not possess a STEM degree</a:t>
            </a:r>
          </a:p>
          <a:p>
            <a:pPr lvl="1">
              <a:spcBef>
                <a:spcPct val="80000"/>
              </a:spcBef>
              <a:spcAft>
                <a:spcPts val="0"/>
              </a:spcAft>
            </a:pPr>
            <a:r>
              <a:rPr lang="en-US" altLang="en-US" sz="1600" dirty="0" smtClean="0"/>
              <a:t>Transcripts are reviewed by the Chief Academic Instructor of USNTPS and graded to assist board members.   </a:t>
            </a:r>
          </a:p>
          <a:p>
            <a:pPr lvl="1">
              <a:spcBef>
                <a:spcPct val="80000"/>
              </a:spcBef>
              <a:spcAft>
                <a:spcPts val="0"/>
              </a:spcAft>
            </a:pPr>
            <a:r>
              <a:rPr lang="en-US" altLang="en-US" sz="1600" dirty="0" smtClean="0"/>
              <a:t>Some candidates take Calculus and Physics at local community colleges to correct this issue.</a:t>
            </a:r>
          </a:p>
          <a:p>
            <a:pPr marL="0" indent="0">
              <a:spcBef>
                <a:spcPct val="80000"/>
              </a:spcBef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85843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Records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298" y="1331024"/>
            <a:ext cx="8483004" cy="4796572"/>
          </a:xfrm>
        </p:spPr>
        <p:txBody>
          <a:bodyPr/>
          <a:lstStyle/>
          <a:p>
            <a:r>
              <a:rPr lang="en-US" altLang="en-US" sz="2000" b="1" u="sng" dirty="0"/>
              <a:t>All officers must be proactive in keeping their records up-to-date</a:t>
            </a:r>
          </a:p>
          <a:p>
            <a:pPr marL="457200" lvl="1" indent="0">
              <a:buNone/>
            </a:pPr>
            <a:endParaRPr lang="en-US" altLang="en-US" sz="2000" dirty="0">
              <a:ea typeface="+mn-ea"/>
            </a:endParaRPr>
          </a:p>
          <a:p>
            <a:pPr lvl="1"/>
            <a:r>
              <a:rPr lang="en-US" altLang="en-US" sz="2000" dirty="0" smtClean="0">
                <a:ea typeface="+mn-ea"/>
              </a:rPr>
              <a:t>Go to https</a:t>
            </a:r>
            <a:r>
              <a:rPr lang="en-US" altLang="en-US" sz="2000" dirty="0">
                <a:ea typeface="+mn-ea"/>
              </a:rPr>
              <a:t>://www.bol.navy.mil </a:t>
            </a:r>
          </a:p>
          <a:p>
            <a:pPr lvl="2"/>
            <a:r>
              <a:rPr lang="en-US" altLang="en-US" sz="2000" dirty="0" smtClean="0"/>
              <a:t>Click on </a:t>
            </a:r>
            <a:r>
              <a:rPr lang="en-US" altLang="en-US" sz="2000" dirty="0"/>
              <a:t>“ODC, OSR, PSR, ESR</a:t>
            </a:r>
            <a:r>
              <a:rPr lang="en-US" altLang="en-US" sz="2000" dirty="0" smtClean="0"/>
              <a:t>”</a:t>
            </a:r>
          </a:p>
          <a:p>
            <a:pPr lvl="3"/>
            <a:r>
              <a:rPr lang="en-US" altLang="en-US" sz="1800" dirty="0" smtClean="0"/>
              <a:t>Check for Awards, Education and AQDs on your OSR</a:t>
            </a:r>
          </a:p>
          <a:p>
            <a:pPr lvl="3"/>
            <a:r>
              <a:rPr lang="en-US" altLang="en-US" sz="1800" dirty="0" smtClean="0"/>
              <a:t>Check for FITREP continuity on your PSR</a:t>
            </a:r>
            <a:endParaRPr lang="en-US" altLang="en-US" sz="1800" dirty="0"/>
          </a:p>
          <a:p>
            <a:pPr lvl="2"/>
            <a:r>
              <a:rPr lang="en-US" altLang="en-US" sz="2000" dirty="0" smtClean="0">
                <a:ea typeface="+mn-ea"/>
              </a:rPr>
              <a:t>Click </a:t>
            </a:r>
            <a:r>
              <a:rPr lang="en-US" altLang="en-US" sz="2000" dirty="0">
                <a:ea typeface="+mn-ea"/>
              </a:rPr>
              <a:t>on “Official Military Personnel File (OMPF</a:t>
            </a:r>
            <a:r>
              <a:rPr lang="en-US" altLang="en-US" sz="2000" dirty="0" smtClean="0">
                <a:ea typeface="+mn-ea"/>
              </a:rPr>
              <a:t>) - My </a:t>
            </a:r>
            <a:r>
              <a:rPr lang="en-US" altLang="en-US" sz="2000" dirty="0">
                <a:ea typeface="+mn-ea"/>
              </a:rPr>
              <a:t>Record</a:t>
            </a:r>
            <a:r>
              <a:rPr lang="en-US" altLang="en-US" sz="2000" dirty="0" smtClean="0">
                <a:ea typeface="+mn-ea"/>
              </a:rPr>
              <a:t>”</a:t>
            </a:r>
          </a:p>
          <a:p>
            <a:pPr lvl="3"/>
            <a:r>
              <a:rPr lang="en-US" altLang="en-US" sz="1800" dirty="0" smtClean="0">
                <a:ea typeface="+mn-ea"/>
              </a:rPr>
              <a:t>To view files in your record, e.g. Award write-ups and FITREPs</a:t>
            </a:r>
          </a:p>
          <a:p>
            <a:pPr lvl="1"/>
            <a:endParaRPr lang="en-US" altLang="en-US" sz="2000" dirty="0">
              <a:ea typeface="+mn-ea"/>
            </a:endParaRPr>
          </a:p>
          <a:p>
            <a:pPr lvl="1"/>
            <a:r>
              <a:rPr lang="en-US" altLang="en-US" sz="2000" dirty="0">
                <a:ea typeface="+mn-ea"/>
              </a:rPr>
              <a:t>Ensure there </a:t>
            </a:r>
            <a:r>
              <a:rPr lang="en-US" altLang="en-US" sz="2000" dirty="0" smtClean="0">
                <a:ea typeface="+mn-ea"/>
              </a:rPr>
              <a:t>are no </a:t>
            </a:r>
            <a:r>
              <a:rPr lang="en-US" altLang="en-US" sz="2000" dirty="0">
                <a:ea typeface="+mn-ea"/>
              </a:rPr>
              <a:t>FITREP gaps and no missing qualifications or </a:t>
            </a:r>
            <a:r>
              <a:rPr lang="en-US" altLang="en-US" sz="2000" dirty="0" smtClean="0">
                <a:ea typeface="+mn-ea"/>
              </a:rPr>
              <a:t>awards</a:t>
            </a:r>
          </a:p>
        </p:txBody>
      </p:sp>
    </p:spTree>
    <p:extLst>
      <p:ext uri="{BB962C8B-B14F-4D97-AF65-F5344CB8AC3E}">
        <p14:creationId xmlns:p14="http://schemas.microsoft.com/office/powerpoint/2010/main" val="3292996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Overview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29111"/>
            <a:ext cx="8498280" cy="4029846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endParaRPr lang="en-US" altLang="en-US" sz="105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Ideal candidates: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Strong first sea tour EP performance with advanced fleet community </a:t>
            </a:r>
            <a:r>
              <a:rPr lang="en-US" altLang="en-US" sz="1800" dirty="0" err="1" smtClean="0"/>
              <a:t>quals</a:t>
            </a:r>
            <a:endParaRPr lang="en-US" altLang="en-US" sz="18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Career timing to support VX/HX tour and fleet community progression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Strong desire to solve technical challenges and directly impact the future warfighting capability of the U.S. Navy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Strong </a:t>
            </a:r>
            <a:r>
              <a:rPr lang="en-US" altLang="en-US" sz="1800" dirty="0"/>
              <a:t>grades in STEM </a:t>
            </a:r>
            <a:r>
              <a:rPr lang="en-US" altLang="en-US" sz="1800" dirty="0" smtClean="0"/>
              <a:t>courses/degree programs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u="sng" dirty="0" smtClean="0"/>
              <a:t>NFOs are in particularly high demand </a:t>
            </a:r>
            <a:r>
              <a:rPr lang="en-US" altLang="en-US" sz="1800" dirty="0" smtClean="0"/>
              <a:t>for a variety of systems-based programs</a:t>
            </a:r>
          </a:p>
          <a:p>
            <a:pPr lvl="1">
              <a:lnSpc>
                <a:spcPct val="90000"/>
              </a:lnSpc>
            </a:pPr>
            <a:endParaRPr lang="en-US" altLang="en-US" sz="105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Opportunity varies for each board - if </a:t>
            </a:r>
            <a:r>
              <a:rPr lang="en-US" altLang="en-US" dirty="0"/>
              <a:t>interested, </a:t>
            </a:r>
            <a:r>
              <a:rPr lang="en-US" altLang="en-US" dirty="0" smtClean="0"/>
              <a:t>APPLY!</a:t>
            </a:r>
          </a:p>
          <a:p>
            <a:pPr lvl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0010" y="5380485"/>
            <a:ext cx="8383980" cy="535531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pPr marL="171450" indent="-171450" algn="ctr" eaLnBrk="0" hangingPunct="0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800" b="1" i="0" dirty="0" smtClean="0">
                <a:solidFill>
                  <a:srgbClr val="FFFF00"/>
                </a:solidFill>
                <a:latin typeface="+mj-lt"/>
                <a:cs typeface="Arial" charset="0"/>
              </a:rPr>
              <a:t>Community endorsement  / encouragement of the TPS path is vital to the success of developmental test programs / future capabilities</a:t>
            </a:r>
            <a:endParaRPr lang="en-US" sz="1800" b="1" i="0" dirty="0">
              <a:solidFill>
                <a:srgbClr val="FFFF00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9050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FY23-2 Applicant Summary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824" y="1316428"/>
            <a:ext cx="7046456" cy="5286194"/>
          </a:xfrm>
        </p:spPr>
        <p:txBody>
          <a:bodyPr/>
          <a:lstStyle/>
          <a:p>
            <a:r>
              <a:rPr lang="en-US" altLang="en-US" dirty="0" smtClean="0"/>
              <a:t>53</a:t>
            </a:r>
            <a:r>
              <a:rPr lang="en-US" altLang="en-US" sz="2400" dirty="0" smtClean="0"/>
              <a:t> Total Eligible Applicants with Opportunity*</a:t>
            </a:r>
          </a:p>
          <a:p>
            <a:pPr lvl="1"/>
            <a:r>
              <a:rPr lang="en-US" altLang="en-US" dirty="0" smtClean="0"/>
              <a:t>42</a:t>
            </a:r>
            <a:r>
              <a:rPr lang="en-US" altLang="en-US" sz="2000" dirty="0" smtClean="0"/>
              <a:t> Pilot</a:t>
            </a:r>
          </a:p>
          <a:p>
            <a:pPr lvl="2"/>
            <a:r>
              <a:rPr lang="en-US" altLang="en-US" sz="1600" dirty="0" smtClean="0"/>
              <a:t>VAQ</a:t>
            </a:r>
            <a:r>
              <a:rPr lang="en-US" altLang="en-US" sz="1600" dirty="0"/>
              <a:t>: 3</a:t>
            </a:r>
          </a:p>
          <a:p>
            <a:pPr lvl="2"/>
            <a:r>
              <a:rPr lang="en-US" altLang="en-US" sz="1600" dirty="0"/>
              <a:t>VAW/VRC: </a:t>
            </a:r>
            <a:r>
              <a:rPr lang="en-US" altLang="en-US" sz="1600" dirty="0" smtClean="0"/>
              <a:t>3</a:t>
            </a:r>
            <a:endParaRPr lang="en-US" altLang="en-US" sz="1600" dirty="0"/>
          </a:p>
          <a:p>
            <a:pPr lvl="2"/>
            <a:r>
              <a:rPr lang="en-US" altLang="en-US" sz="1600" dirty="0" smtClean="0"/>
              <a:t>VFA</a:t>
            </a:r>
            <a:r>
              <a:rPr lang="en-US" altLang="en-US" sz="1600" dirty="0"/>
              <a:t>: 8</a:t>
            </a:r>
          </a:p>
          <a:p>
            <a:pPr lvl="2"/>
            <a:r>
              <a:rPr lang="en-US" altLang="en-US" sz="1600" dirty="0" smtClean="0"/>
              <a:t>VP/VQ(P): 11</a:t>
            </a:r>
          </a:p>
          <a:p>
            <a:pPr lvl="2"/>
            <a:r>
              <a:rPr lang="en-US" altLang="en-US" sz="1600" dirty="0" smtClean="0"/>
              <a:t>VQ(T): </a:t>
            </a:r>
            <a:r>
              <a:rPr lang="en-US" altLang="en-US" sz="1600" dirty="0"/>
              <a:t>0</a:t>
            </a:r>
            <a:endParaRPr lang="en-US" altLang="en-US" sz="1600" dirty="0" smtClean="0"/>
          </a:p>
          <a:p>
            <a:pPr lvl="2"/>
            <a:r>
              <a:rPr lang="en-US" altLang="en-US" sz="1600" dirty="0"/>
              <a:t>HSC: </a:t>
            </a:r>
            <a:r>
              <a:rPr lang="en-US" altLang="en-US" sz="1600" dirty="0" smtClean="0"/>
              <a:t>10**</a:t>
            </a:r>
            <a:endParaRPr lang="en-US" altLang="en-US" sz="1600" dirty="0"/>
          </a:p>
          <a:p>
            <a:pPr lvl="2"/>
            <a:r>
              <a:rPr lang="en-US" altLang="en-US" sz="1600" dirty="0"/>
              <a:t>HSM: 8</a:t>
            </a:r>
          </a:p>
          <a:p>
            <a:pPr lvl="2"/>
            <a:r>
              <a:rPr lang="en-US" altLang="en-US" sz="1600" dirty="0"/>
              <a:t>HM: </a:t>
            </a:r>
            <a:r>
              <a:rPr lang="en-US" altLang="en-US" sz="1600" dirty="0" smtClean="0"/>
              <a:t>0</a:t>
            </a:r>
            <a:endParaRPr lang="en-US" altLang="en-US" sz="1600" dirty="0"/>
          </a:p>
          <a:p>
            <a:pPr lvl="2"/>
            <a:endParaRPr lang="en-US" altLang="en-US" sz="1600" dirty="0"/>
          </a:p>
          <a:p>
            <a:pPr lvl="2"/>
            <a:endParaRPr lang="en-US" altLang="en-US" sz="1600" dirty="0" smtClean="0"/>
          </a:p>
          <a:p>
            <a:pPr marL="914400" lvl="2" indent="0">
              <a:buNone/>
            </a:pPr>
            <a:r>
              <a:rPr lang="en-US" altLang="en-US" sz="1400" dirty="0" smtClean="0"/>
              <a:t>* Eligible </a:t>
            </a:r>
            <a:r>
              <a:rPr lang="en-US" altLang="en-US" sz="1400" dirty="0" smtClean="0"/>
              <a:t>application = submitted on-time with </a:t>
            </a:r>
            <a:r>
              <a:rPr lang="en-US" altLang="en-US" sz="1400" u="sng" dirty="0" smtClean="0"/>
              <a:t>positive</a:t>
            </a:r>
            <a:r>
              <a:rPr lang="en-US" altLang="en-US" sz="1400" dirty="0" smtClean="0"/>
              <a:t> command endorsement </a:t>
            </a:r>
            <a:r>
              <a:rPr lang="en-US" altLang="en-US" sz="1400" dirty="0"/>
              <a:t>(support application and able to detach candidate for pre-arrival training) and </a:t>
            </a:r>
            <a:r>
              <a:rPr lang="en-US" altLang="en-US" sz="1400" dirty="0" smtClean="0"/>
              <a:t>quota from test </a:t>
            </a:r>
            <a:r>
              <a:rPr lang="en-US" altLang="en-US" sz="1400" dirty="0" smtClean="0"/>
              <a:t>squadron</a:t>
            </a:r>
          </a:p>
          <a:p>
            <a:pPr marL="914400" lvl="2" indent="0">
              <a:buNone/>
            </a:pPr>
            <a:r>
              <a:rPr lang="en-US" altLang="en-US" sz="1400" dirty="0" smtClean="0"/>
              <a:t>** One applicant had dual </a:t>
            </a:r>
            <a:r>
              <a:rPr lang="en-US" altLang="en-US" sz="1400" dirty="0" err="1" smtClean="0"/>
              <a:t>qual</a:t>
            </a:r>
            <a:r>
              <a:rPr lang="en-US" altLang="en-US" sz="1400" dirty="0" smtClean="0"/>
              <a:t> HSC/HSM and was included in both groups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293298" y="3959525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59007" y="1722703"/>
            <a:ext cx="3657317" cy="39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/>
            <a:r>
              <a:rPr lang="en-US" altLang="en-US" sz="2000" b="0" i="0" kern="0" dirty="0" smtClean="0"/>
              <a:t>11 NFO</a:t>
            </a:r>
          </a:p>
          <a:p>
            <a:pPr lvl="2"/>
            <a:r>
              <a:rPr lang="en-US" altLang="en-US" sz="1600" b="0" i="0" kern="0" dirty="0"/>
              <a:t>VAQ: 3</a:t>
            </a:r>
          </a:p>
          <a:p>
            <a:pPr lvl="2"/>
            <a:r>
              <a:rPr lang="en-US" altLang="en-US" sz="1600" b="0" i="0" kern="0" dirty="0"/>
              <a:t>VAW</a:t>
            </a:r>
            <a:r>
              <a:rPr lang="en-US" altLang="en-US" sz="1600" b="0" i="0" kern="0" dirty="0" smtClean="0"/>
              <a:t>: 3</a:t>
            </a:r>
            <a:endParaRPr lang="en-US" altLang="en-US" sz="1600" b="0" i="0" kern="0" dirty="0"/>
          </a:p>
          <a:p>
            <a:pPr lvl="2"/>
            <a:r>
              <a:rPr lang="en-US" altLang="en-US" sz="1600" b="0" i="0" kern="0" dirty="0" smtClean="0"/>
              <a:t>VFA</a:t>
            </a:r>
            <a:r>
              <a:rPr lang="en-US" altLang="en-US" sz="1600" b="0" i="0" kern="0" dirty="0"/>
              <a:t>: 1</a:t>
            </a:r>
          </a:p>
          <a:p>
            <a:pPr lvl="2"/>
            <a:r>
              <a:rPr lang="en-US" altLang="en-US" sz="1600" b="0" i="0" kern="0" dirty="0" smtClean="0"/>
              <a:t>VP/VQ(P): 4</a:t>
            </a:r>
            <a:endParaRPr lang="en-US" altLang="en-US" sz="1600" b="0" i="0" kern="0" dirty="0"/>
          </a:p>
          <a:p>
            <a:pPr lvl="2"/>
            <a:r>
              <a:rPr lang="en-US" altLang="en-US" sz="1600" b="0" i="0" kern="0" dirty="0" smtClean="0"/>
              <a:t>VQ(T): 0</a:t>
            </a:r>
            <a:endParaRPr lang="en-US" altLang="en-US" sz="1600" b="0" i="0" kern="0" dirty="0"/>
          </a:p>
          <a:p>
            <a:pPr marL="914400" lvl="2" indent="0">
              <a:buNone/>
            </a:pPr>
            <a:endParaRPr lang="en-US" altLang="en-US" sz="1600" b="0" i="0" kern="0" dirty="0"/>
          </a:p>
        </p:txBody>
      </p:sp>
    </p:spTree>
    <p:extLst>
      <p:ext uri="{BB962C8B-B14F-4D97-AF65-F5344CB8AC3E}">
        <p14:creationId xmlns:p14="http://schemas.microsoft.com/office/powerpoint/2010/main" val="36828276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FY23-2 Requirements/Selects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6889" y="1097828"/>
            <a:ext cx="2905111" cy="4765636"/>
          </a:xfrm>
        </p:spPr>
        <p:txBody>
          <a:bodyPr/>
          <a:lstStyle/>
          <a:p>
            <a:r>
              <a:rPr lang="en-US" altLang="en-US" dirty="0" smtClean="0"/>
              <a:t>14</a:t>
            </a:r>
            <a:r>
              <a:rPr lang="en-US" altLang="en-US" sz="2400" dirty="0" smtClean="0"/>
              <a:t> Quotas </a:t>
            </a:r>
          </a:p>
          <a:p>
            <a:pPr lvl="1"/>
            <a:r>
              <a:rPr lang="en-US" altLang="en-US" sz="2000" dirty="0" smtClean="0"/>
              <a:t>9 Pilot quotas</a:t>
            </a:r>
          </a:p>
          <a:p>
            <a:pPr lvl="2"/>
            <a:r>
              <a:rPr lang="en-US" altLang="en-US" sz="1400" dirty="0" smtClean="0"/>
              <a:t>1 MH-60R</a:t>
            </a:r>
          </a:p>
          <a:p>
            <a:pPr lvl="2"/>
            <a:r>
              <a:rPr lang="en-US" altLang="en-US" sz="1400" dirty="0" smtClean="0"/>
              <a:t>1 MH-60S</a:t>
            </a:r>
            <a:endParaRPr lang="en-US" altLang="en-US" sz="1400" dirty="0"/>
          </a:p>
          <a:p>
            <a:pPr lvl="2"/>
            <a:r>
              <a:rPr lang="en-US" altLang="en-US" sz="1400" dirty="0" smtClean="0"/>
              <a:t>1 </a:t>
            </a:r>
            <a:r>
              <a:rPr lang="en-US" altLang="en-US" sz="1400" dirty="0"/>
              <a:t>E-2C/D</a:t>
            </a:r>
          </a:p>
          <a:p>
            <a:pPr lvl="2"/>
            <a:r>
              <a:rPr lang="en-US" altLang="en-US" sz="1400" dirty="0" smtClean="0"/>
              <a:t>1 P-3</a:t>
            </a:r>
            <a:endParaRPr lang="en-US" altLang="en-US" sz="1400" dirty="0"/>
          </a:p>
          <a:p>
            <a:pPr lvl="2"/>
            <a:r>
              <a:rPr lang="en-US" altLang="en-US" sz="1400" dirty="0"/>
              <a:t>3</a:t>
            </a:r>
            <a:r>
              <a:rPr lang="en-US" altLang="en-US" sz="1400" dirty="0" smtClean="0"/>
              <a:t> FA-18E/F</a:t>
            </a:r>
          </a:p>
          <a:p>
            <a:pPr lvl="2"/>
            <a:r>
              <a:rPr lang="en-US" altLang="en-US" sz="1400" dirty="0"/>
              <a:t>2</a:t>
            </a:r>
            <a:r>
              <a:rPr lang="en-US" altLang="en-US" sz="1400" dirty="0" smtClean="0"/>
              <a:t> EA-18G</a:t>
            </a:r>
          </a:p>
          <a:p>
            <a:pPr lvl="2"/>
            <a:endParaRPr lang="en-US" altLang="en-US" sz="1000" dirty="0" smtClean="0"/>
          </a:p>
          <a:p>
            <a:pPr lvl="1"/>
            <a:r>
              <a:rPr lang="en-US" altLang="en-US" dirty="0"/>
              <a:t>5</a:t>
            </a:r>
            <a:r>
              <a:rPr lang="en-US" altLang="en-US" sz="2000" dirty="0" smtClean="0"/>
              <a:t> NFO quotas</a:t>
            </a:r>
          </a:p>
          <a:p>
            <a:pPr lvl="2"/>
            <a:r>
              <a:rPr lang="en-US" altLang="en-US" sz="1400" dirty="0"/>
              <a:t>1 </a:t>
            </a:r>
            <a:r>
              <a:rPr lang="en-US" altLang="en-US" sz="1400" dirty="0" smtClean="0"/>
              <a:t>EP-3E</a:t>
            </a:r>
          </a:p>
          <a:p>
            <a:pPr lvl="2"/>
            <a:r>
              <a:rPr lang="en-US" altLang="en-US" sz="1400" dirty="0" smtClean="0"/>
              <a:t>1 E-2C/D</a:t>
            </a:r>
          </a:p>
          <a:p>
            <a:pPr lvl="2"/>
            <a:r>
              <a:rPr lang="en-US" altLang="en-US" sz="1400" dirty="0" smtClean="0"/>
              <a:t>1 EA-18G</a:t>
            </a:r>
          </a:p>
          <a:p>
            <a:pPr lvl="2"/>
            <a:r>
              <a:rPr lang="en-US" altLang="en-US" sz="1400" dirty="0" smtClean="0"/>
              <a:t>2 FA-18E/F</a:t>
            </a:r>
          </a:p>
          <a:p>
            <a:pPr marL="0" indent="0">
              <a:buNone/>
            </a:pPr>
            <a:endParaRPr lang="en-US" altLang="en-US" sz="1600" dirty="0" smtClean="0"/>
          </a:p>
          <a:p>
            <a:pPr lvl="1">
              <a:buFontTx/>
              <a:buNone/>
            </a:pPr>
            <a:endParaRPr lang="en-US" altLang="en-US" sz="2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0" y="1097828"/>
            <a:ext cx="3310217" cy="4765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b="0" i="0" kern="0" dirty="0" smtClean="0"/>
              <a:t>14 Selects</a:t>
            </a:r>
          </a:p>
          <a:p>
            <a:pPr lvl="1"/>
            <a:r>
              <a:rPr lang="en-US" altLang="en-US" b="0" i="0" kern="0" dirty="0"/>
              <a:t>9</a:t>
            </a:r>
            <a:r>
              <a:rPr lang="en-US" altLang="en-US" b="0" i="0" kern="0" dirty="0" smtClean="0"/>
              <a:t> Pilots selected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1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MH-60R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1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MH-60S</a:t>
            </a:r>
          </a:p>
          <a:p>
            <a:pPr lvl="2"/>
            <a:r>
              <a:rPr lang="en-US" altLang="en-US" sz="1400" b="0" i="0" kern="0" dirty="0" smtClean="0">
                <a:solidFill>
                  <a:srgbClr val="000000"/>
                </a:solidFill>
              </a:rPr>
              <a:t>1 </a:t>
            </a:r>
            <a:r>
              <a:rPr lang="en-US" altLang="en-US" sz="1400" b="0" i="0" kern="0" dirty="0">
                <a:solidFill>
                  <a:srgbClr val="000000"/>
                </a:solidFill>
              </a:rPr>
              <a:t>E-2D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1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</a:t>
            </a:r>
            <a:r>
              <a:rPr lang="en-US" altLang="en-US" sz="1400" b="0" i="0" kern="0" dirty="0">
                <a:solidFill>
                  <a:srgbClr val="000000"/>
                </a:solidFill>
              </a:rPr>
              <a:t>P-3/P-8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3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FA-18E/F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2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</a:t>
            </a:r>
            <a:r>
              <a:rPr lang="en-US" altLang="en-US" sz="1400" b="0" i="0" kern="0" dirty="0">
                <a:solidFill>
                  <a:srgbClr val="000000"/>
                </a:solidFill>
              </a:rPr>
              <a:t>EA-18G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0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F-35C</a:t>
            </a:r>
          </a:p>
          <a:p>
            <a:pPr lvl="2"/>
            <a:endParaRPr lang="en-US" altLang="en-US" sz="1000" b="0" i="0" kern="0" dirty="0">
              <a:solidFill>
                <a:srgbClr val="000000"/>
              </a:solidFill>
            </a:endParaRPr>
          </a:p>
          <a:p>
            <a:pPr lvl="1"/>
            <a:r>
              <a:rPr lang="en-US" altLang="en-US" b="0" i="0" kern="0" dirty="0">
                <a:solidFill>
                  <a:srgbClr val="000000"/>
                </a:solidFill>
              </a:rPr>
              <a:t>5</a:t>
            </a:r>
            <a:r>
              <a:rPr lang="en-US" altLang="en-US" b="0" i="0" kern="0" dirty="0" smtClean="0">
                <a:solidFill>
                  <a:srgbClr val="000000"/>
                </a:solidFill>
              </a:rPr>
              <a:t> NFOs selected</a:t>
            </a:r>
            <a:endParaRPr lang="en-US" altLang="en-US" b="0" i="0" kern="0" dirty="0">
              <a:solidFill>
                <a:srgbClr val="000000"/>
              </a:solidFill>
            </a:endParaRP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1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</a:t>
            </a:r>
            <a:r>
              <a:rPr lang="en-US" altLang="en-US" sz="1400" b="0" i="0" kern="0" dirty="0">
                <a:solidFill>
                  <a:srgbClr val="000000"/>
                </a:solidFill>
              </a:rPr>
              <a:t>EP-3E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0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</a:t>
            </a:r>
            <a:r>
              <a:rPr lang="en-US" altLang="en-US" sz="1400" b="0" i="0" kern="0" dirty="0">
                <a:solidFill>
                  <a:srgbClr val="000000"/>
                </a:solidFill>
              </a:rPr>
              <a:t>P-3/P-8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0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E-6B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1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</a:t>
            </a:r>
            <a:r>
              <a:rPr lang="en-US" altLang="en-US" sz="1400" b="0" i="0" kern="0">
                <a:solidFill>
                  <a:srgbClr val="000000"/>
                </a:solidFill>
              </a:rPr>
              <a:t>E2-C/D (AEDO)</a:t>
            </a:r>
            <a:endParaRPr lang="en-US" altLang="en-US" sz="1400" b="0" i="0" kern="0" dirty="0"/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2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</a:t>
            </a:r>
            <a:r>
              <a:rPr lang="en-US" altLang="en-US" sz="1400" b="0" i="0" kern="0" dirty="0">
                <a:solidFill>
                  <a:srgbClr val="000000"/>
                </a:solidFill>
              </a:rPr>
              <a:t>EA-18G</a:t>
            </a:r>
          </a:p>
          <a:p>
            <a:pPr lvl="2"/>
            <a:r>
              <a:rPr lang="en-US" altLang="en-US" sz="1400" b="0" i="0" kern="0" dirty="0">
                <a:solidFill>
                  <a:srgbClr val="000000"/>
                </a:solidFill>
              </a:rPr>
              <a:t>1</a:t>
            </a:r>
            <a:r>
              <a:rPr lang="en-US" altLang="en-US" sz="1400" b="0" i="0" kern="0" dirty="0" smtClean="0">
                <a:solidFill>
                  <a:srgbClr val="000000"/>
                </a:solidFill>
              </a:rPr>
              <a:t> FA-18E/F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97217" y="6091750"/>
            <a:ext cx="7549566" cy="289310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pPr marL="171450" indent="-171450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600" i="0" dirty="0" smtClean="0">
                <a:solidFill>
                  <a:srgbClr val="FFFF00"/>
                </a:solidFill>
                <a:latin typeface="+mj-lt"/>
              </a:rPr>
              <a:t>Quotas vary </a:t>
            </a:r>
            <a:r>
              <a:rPr lang="en-US" sz="1600" i="0" dirty="0">
                <a:solidFill>
                  <a:srgbClr val="FFFF00"/>
                </a:solidFill>
                <a:latin typeface="+mj-lt"/>
              </a:rPr>
              <a:t>for each </a:t>
            </a:r>
            <a:r>
              <a:rPr lang="en-US" sz="1600" i="0" dirty="0" smtClean="0">
                <a:solidFill>
                  <a:srgbClr val="FFFF00"/>
                </a:solidFill>
                <a:latin typeface="+mj-lt"/>
              </a:rPr>
              <a:t>TPS board </a:t>
            </a:r>
            <a:r>
              <a:rPr lang="en-US" sz="1600" i="0" dirty="0">
                <a:solidFill>
                  <a:srgbClr val="FFFF00"/>
                </a:solidFill>
                <a:latin typeface="+mj-lt"/>
              </a:rPr>
              <a:t>- if interested, APPLY!</a:t>
            </a:r>
          </a:p>
        </p:txBody>
      </p:sp>
    </p:spTree>
    <p:extLst>
      <p:ext uri="{BB962C8B-B14F-4D97-AF65-F5344CB8AC3E}">
        <p14:creationId xmlns:p14="http://schemas.microsoft.com/office/powerpoint/2010/main" val="26600304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3446" y="258181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Applicant Select </a:t>
            </a:r>
            <a:r>
              <a:rPr lang="en-US" dirty="0" smtClean="0">
                <a:solidFill>
                  <a:schemeClr val="tx1"/>
                </a:solidFill>
              </a:rPr>
              <a:t>Rates (% of category)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446" y="1421696"/>
            <a:ext cx="4206285" cy="3941612"/>
          </a:xfrm>
        </p:spPr>
        <p:txBody>
          <a:bodyPr/>
          <a:lstStyle/>
          <a:p>
            <a:r>
              <a:rPr lang="en-US" altLang="en-US" sz="2400" dirty="0" smtClean="0"/>
              <a:t>14 of </a:t>
            </a:r>
            <a:r>
              <a:rPr lang="en-US" altLang="en-US" dirty="0" smtClean="0"/>
              <a:t>57</a:t>
            </a:r>
            <a:r>
              <a:rPr lang="en-US" altLang="en-US" sz="2400" dirty="0" smtClean="0"/>
              <a:t> selects (</a:t>
            </a:r>
            <a:r>
              <a:rPr lang="en-US" altLang="en-US" dirty="0" smtClean="0"/>
              <a:t>25</a:t>
            </a:r>
            <a:r>
              <a:rPr lang="en-US" altLang="en-US" sz="2400" dirty="0" smtClean="0"/>
              <a:t>%)</a:t>
            </a:r>
          </a:p>
          <a:p>
            <a:pPr lvl="1"/>
            <a:r>
              <a:rPr lang="en-US" altLang="en-US" sz="2000" dirty="0" smtClean="0"/>
              <a:t>9 of 45 Pilots (</a:t>
            </a:r>
            <a:r>
              <a:rPr lang="en-US" altLang="en-US" dirty="0" smtClean="0"/>
              <a:t>20</a:t>
            </a:r>
            <a:r>
              <a:rPr lang="en-US" altLang="en-US" sz="2000" dirty="0" smtClean="0"/>
              <a:t>%)</a:t>
            </a:r>
            <a:r>
              <a:rPr lang="en-US" altLang="en-US" baseline="30000" dirty="0" smtClean="0"/>
              <a:t> </a:t>
            </a:r>
            <a:endParaRPr lang="en-US" altLang="en-US" sz="2000" dirty="0" smtClean="0"/>
          </a:p>
          <a:p>
            <a:pPr lvl="2"/>
            <a:r>
              <a:rPr lang="en-US" altLang="en-US" sz="1600" dirty="0"/>
              <a:t>1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of 9</a:t>
            </a:r>
            <a:r>
              <a:rPr lang="en-US" altLang="en-US" sz="1600" dirty="0" smtClean="0"/>
              <a:t> HSM (11%)</a:t>
            </a:r>
          </a:p>
          <a:p>
            <a:pPr lvl="2"/>
            <a:r>
              <a:rPr lang="en-US" altLang="en-US" sz="1600" dirty="0"/>
              <a:t>1</a:t>
            </a:r>
            <a:r>
              <a:rPr lang="en-US" altLang="en-US" sz="1600" dirty="0" smtClean="0"/>
              <a:t> of 10 HSC (10%)</a:t>
            </a:r>
            <a:endParaRPr lang="en-US" altLang="en-US" sz="1600" dirty="0"/>
          </a:p>
          <a:p>
            <a:pPr lvl="2"/>
            <a:r>
              <a:rPr lang="en-US" altLang="en-US" sz="1600" dirty="0"/>
              <a:t>1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of </a:t>
            </a:r>
            <a:r>
              <a:rPr lang="en-US" altLang="en-US" sz="1600" dirty="0" smtClean="0"/>
              <a:t>11 VP/VQ (</a:t>
            </a:r>
            <a:r>
              <a:rPr lang="en-US" altLang="en-US" sz="1600" dirty="0"/>
              <a:t>9</a:t>
            </a:r>
            <a:r>
              <a:rPr lang="en-US" altLang="en-US" sz="1600" dirty="0" smtClean="0"/>
              <a:t>%)</a:t>
            </a:r>
            <a:endParaRPr lang="en-US" altLang="en-US" sz="1600" dirty="0"/>
          </a:p>
          <a:p>
            <a:pPr lvl="2"/>
            <a:r>
              <a:rPr lang="en-US" altLang="en-US" sz="1600" dirty="0"/>
              <a:t>3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of 9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VFA </a:t>
            </a:r>
            <a:r>
              <a:rPr lang="en-US" altLang="en-US" sz="1600" dirty="0" smtClean="0"/>
              <a:t>(33%)</a:t>
            </a:r>
          </a:p>
          <a:p>
            <a:pPr lvl="2"/>
            <a:r>
              <a:rPr lang="en-US" altLang="en-US" sz="1600" dirty="0"/>
              <a:t>2</a:t>
            </a:r>
            <a:r>
              <a:rPr lang="en-US" altLang="en-US" sz="1600" dirty="0" smtClean="0"/>
              <a:t> of 3 VAQ (66%)</a:t>
            </a:r>
          </a:p>
          <a:p>
            <a:pPr lvl="2"/>
            <a:r>
              <a:rPr lang="en-US" altLang="en-US" sz="1600" dirty="0"/>
              <a:t>1</a:t>
            </a:r>
            <a:r>
              <a:rPr lang="en-US" altLang="en-US" sz="1600" dirty="0" smtClean="0"/>
              <a:t> of 3 VAW (33%)</a:t>
            </a:r>
            <a:endParaRPr lang="en-US" altLang="en-US" sz="16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95800" y="1870104"/>
            <a:ext cx="3368040" cy="3818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/>
            <a:r>
              <a:rPr lang="en-US" altLang="en-US" sz="2000" b="0" i="0" kern="0" dirty="0"/>
              <a:t>5</a:t>
            </a:r>
            <a:r>
              <a:rPr lang="en-US" altLang="en-US" sz="2000" b="0" i="0" kern="0" dirty="0" smtClean="0"/>
              <a:t> of 12 NFOs (</a:t>
            </a:r>
            <a:r>
              <a:rPr lang="en-US" altLang="en-US" sz="2000" b="0" i="0" kern="0" dirty="0" smtClean="0"/>
              <a:t>42%)</a:t>
            </a:r>
            <a:endParaRPr lang="en-US" altLang="en-US" sz="2000" b="0" i="0" kern="0" dirty="0" smtClean="0"/>
          </a:p>
          <a:p>
            <a:pPr lvl="2"/>
            <a:r>
              <a:rPr lang="en-US" altLang="en-US" sz="1600" b="0" i="0" kern="0" dirty="0"/>
              <a:t>1</a:t>
            </a:r>
            <a:r>
              <a:rPr lang="en-US" altLang="en-US" sz="1600" b="0" i="0" kern="0" dirty="0" smtClean="0"/>
              <a:t> </a:t>
            </a:r>
            <a:r>
              <a:rPr lang="en-US" altLang="en-US" sz="1600" b="0" i="0" kern="0" dirty="0"/>
              <a:t>of </a:t>
            </a:r>
            <a:r>
              <a:rPr lang="en-US" altLang="en-US" sz="1600" b="0" i="0" kern="0" dirty="0" smtClean="0"/>
              <a:t>3 </a:t>
            </a:r>
            <a:r>
              <a:rPr lang="en-US" altLang="en-US" sz="1600" b="0" i="0" kern="0" dirty="0"/>
              <a:t>VAW </a:t>
            </a:r>
            <a:r>
              <a:rPr lang="en-US" altLang="en-US" sz="1600" b="0" i="0" kern="0" dirty="0" smtClean="0"/>
              <a:t>(33%)</a:t>
            </a:r>
            <a:endParaRPr lang="en-US" altLang="en-US" sz="1600" b="0" i="0" kern="0" dirty="0"/>
          </a:p>
          <a:p>
            <a:pPr lvl="2"/>
            <a:r>
              <a:rPr lang="en-US" altLang="en-US" sz="1600" b="0" i="0" kern="0" dirty="0"/>
              <a:t>2</a:t>
            </a:r>
            <a:r>
              <a:rPr lang="en-US" altLang="en-US" sz="1600" b="0" i="0" kern="0" dirty="0" smtClean="0"/>
              <a:t> of 3 VAQ (66%)</a:t>
            </a:r>
          </a:p>
          <a:p>
            <a:pPr lvl="2"/>
            <a:r>
              <a:rPr lang="en-US" altLang="en-US" sz="1600" b="0" i="0" kern="0" dirty="0"/>
              <a:t>1</a:t>
            </a:r>
            <a:r>
              <a:rPr lang="en-US" altLang="en-US" sz="1600" b="0" i="0" kern="0" dirty="0" smtClean="0"/>
              <a:t> of 1 VFA (100%)</a:t>
            </a:r>
          </a:p>
          <a:p>
            <a:pPr lvl="2"/>
            <a:r>
              <a:rPr lang="en-US" altLang="en-US" sz="1600" b="0" i="0" kern="0" dirty="0"/>
              <a:t>0</a:t>
            </a:r>
            <a:r>
              <a:rPr lang="en-US" altLang="en-US" sz="1600" b="0" i="0" kern="0" dirty="0" smtClean="0"/>
              <a:t> of 1 VQ(T) (</a:t>
            </a:r>
            <a:r>
              <a:rPr lang="en-US" altLang="en-US" sz="1600" b="0" i="0" kern="0" dirty="0"/>
              <a:t>0</a:t>
            </a:r>
            <a:r>
              <a:rPr lang="en-US" altLang="en-US" sz="1600" b="0" i="0" kern="0" dirty="0" smtClean="0"/>
              <a:t>%)</a:t>
            </a:r>
          </a:p>
          <a:p>
            <a:pPr lvl="2"/>
            <a:r>
              <a:rPr lang="en-US" altLang="en-US" sz="1600" b="0" i="0" kern="0" dirty="0"/>
              <a:t>1</a:t>
            </a:r>
            <a:r>
              <a:rPr lang="en-US" altLang="en-US" sz="1600" b="0" i="0" kern="0" dirty="0" smtClean="0"/>
              <a:t> of 4 VP/VQ (25</a:t>
            </a:r>
            <a:r>
              <a:rPr lang="en-US" altLang="en-US" sz="1600" b="0" i="0" kern="0" dirty="0" smtClean="0"/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5879515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122" name="Group 77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61318223"/>
              </p:ext>
            </p:extLst>
          </p:nvPr>
        </p:nvGraphicFramePr>
        <p:xfrm>
          <a:off x="1755164" y="1236278"/>
          <a:ext cx="5481271" cy="5136576"/>
        </p:xfrm>
        <a:graphic>
          <a:graphicData uri="http://schemas.openxmlformats.org/drawingml/2006/table">
            <a:tbl>
              <a:tblPr/>
              <a:tblGrid>
                <a:gridCol w="283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9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0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 # of Applicants with attribute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# of Selects with attribute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6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Eligible: 57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Total Selects: 14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5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Pilot: 45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247561"/>
                  </a:ext>
                </a:extLst>
              </a:tr>
              <a:tr h="3135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NFO: 12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835418"/>
                  </a:ext>
                </a:extLst>
              </a:tr>
              <a:tr h="3135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JO Sea EP* (Pilot):  29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56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JO Sea MP* (Pilot):   18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4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JO Sea EP* (NFO):   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4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JO Sea MP* (NFO):  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0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LT:  52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2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LCDR:  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2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AEDO: 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2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Payback </a:t>
                      </a:r>
                      <a:r>
                        <a:rPr kumimoji="0" lang="en-U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&gt;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36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: 33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29342"/>
                  </a:ext>
                </a:extLst>
              </a:tr>
              <a:tr h="3082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 &gt; Payback ≥ 24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: 9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72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Payback &lt; 24 </a:t>
                      </a:r>
                      <a:r>
                        <a:rPr kumimoji="0" lang="en-US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mos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: 10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72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STEM Degree: 48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274260"/>
                  </a:ext>
                </a:extLst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1000" y="328613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2800" b="0" i="0" kern="0" dirty="0" smtClean="0">
                <a:solidFill>
                  <a:schemeClr val="tx1"/>
                </a:solidFill>
              </a:rPr>
              <a:t>    </a:t>
            </a:r>
            <a:r>
              <a:rPr lang="en-US" sz="2800" b="0" i="0" kern="0" dirty="0" smtClean="0">
                <a:solidFill>
                  <a:schemeClr val="tx1"/>
                </a:solidFill>
              </a:rPr>
              <a:t>Applicant Selectee </a:t>
            </a:r>
            <a:r>
              <a:rPr lang="en-US" sz="2800" b="0" i="0" kern="0" dirty="0" smtClean="0">
                <a:solidFill>
                  <a:schemeClr val="tx1"/>
                </a:solidFill>
              </a:rPr>
              <a:t>Attributes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5883" y="6441142"/>
            <a:ext cx="51798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600" b="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Defined as ‘</a:t>
            </a:r>
            <a:r>
              <a:rPr lang="en-US" sz="1600" b="0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highwater</a:t>
            </a:r>
            <a:r>
              <a:rPr lang="en-US" sz="1600" b="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competitive </a:t>
            </a:r>
            <a:r>
              <a:rPr lang="en-US" sz="1600" b="0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fitrep</a:t>
            </a:r>
            <a:r>
              <a:rPr lang="en-US" sz="1600" b="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any length</a:t>
            </a:r>
          </a:p>
        </p:txBody>
      </p:sp>
    </p:spTree>
    <p:extLst>
      <p:ext uri="{BB962C8B-B14F-4D97-AF65-F5344CB8AC3E}">
        <p14:creationId xmlns:p14="http://schemas.microsoft.com/office/powerpoint/2010/main" val="26468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Eligibility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446" y="1327638"/>
            <a:ext cx="8153400" cy="434856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dirty="0" smtClean="0"/>
              <a:t>Application based </a:t>
            </a:r>
          </a:p>
          <a:p>
            <a:pPr lvl="1">
              <a:buFont typeface="Arial" charset="0"/>
              <a:buChar char="-"/>
            </a:pPr>
            <a:r>
              <a:rPr lang="en-US" altLang="en-US" sz="2000" dirty="0" smtClean="0"/>
              <a:t>Application requirements IAW BUPERSINST 1500.62E</a:t>
            </a:r>
          </a:p>
          <a:p>
            <a:pPr lvl="1">
              <a:buFont typeface="Arial" charset="0"/>
              <a:buChar char="-"/>
            </a:pPr>
            <a:r>
              <a:rPr lang="en-US" altLang="en-US" sz="2000" u="sng" dirty="0" smtClean="0"/>
              <a:t>Positive</a:t>
            </a:r>
            <a:r>
              <a:rPr lang="en-US" altLang="en-US" sz="2000" dirty="0" smtClean="0"/>
              <a:t> CO endorsement required</a:t>
            </a:r>
            <a:endParaRPr lang="en-US" altLang="en-US" dirty="0"/>
          </a:p>
          <a:p>
            <a:pPr lvl="2">
              <a:buFont typeface="Arial" charset="0"/>
              <a:buChar char="-"/>
            </a:pPr>
            <a:r>
              <a:rPr lang="en-US" altLang="en-US" dirty="0" smtClean="0"/>
              <a:t>Must state that candidate will be available for training timeline to support class dates</a:t>
            </a:r>
          </a:p>
          <a:p>
            <a:pPr lvl="2">
              <a:buFont typeface="Arial" charset="0"/>
              <a:buChar char="-"/>
            </a:pPr>
            <a:r>
              <a:rPr lang="en-US" altLang="en-US" dirty="0" smtClean="0"/>
              <a:t>If not available for training, do not </a:t>
            </a:r>
            <a:r>
              <a:rPr lang="en-US" altLang="en-US" u="sng" dirty="0" smtClean="0"/>
              <a:t>positively</a:t>
            </a:r>
            <a:r>
              <a:rPr lang="en-US" altLang="en-US" dirty="0" smtClean="0"/>
              <a:t> endorse</a:t>
            </a:r>
          </a:p>
          <a:p>
            <a:pPr lvl="3">
              <a:buFont typeface="Arial" charset="0"/>
              <a:buChar char="-"/>
            </a:pPr>
            <a:r>
              <a:rPr lang="en-US" altLang="en-US" sz="1400" dirty="0" smtClean="0"/>
              <a:t>May submit package with </a:t>
            </a:r>
            <a:r>
              <a:rPr lang="en-US" altLang="en-US" sz="1400" u="sng" dirty="0" smtClean="0"/>
              <a:t>negative</a:t>
            </a:r>
            <a:r>
              <a:rPr lang="en-US" altLang="en-US" sz="1400" dirty="0" smtClean="0"/>
              <a:t> endorsement to show ‘continued interest’ of applicant (prior applications are retained for future boards)</a:t>
            </a:r>
          </a:p>
          <a:p>
            <a:pPr lvl="2">
              <a:buFont typeface="Arial" charset="0"/>
              <a:buChar char="-"/>
            </a:pPr>
            <a:r>
              <a:rPr lang="en-US" altLang="en-US" dirty="0" smtClean="0"/>
              <a:t>Wing/CAG </a:t>
            </a:r>
            <a:r>
              <a:rPr lang="en-US" altLang="en-US" dirty="0"/>
              <a:t>endorsement </a:t>
            </a:r>
            <a:r>
              <a:rPr lang="en-US" altLang="en-US" dirty="0" smtClean="0"/>
              <a:t>is common but not </a:t>
            </a:r>
            <a:r>
              <a:rPr lang="en-US" altLang="en-US" dirty="0"/>
              <a:t>a </a:t>
            </a:r>
            <a:r>
              <a:rPr lang="en-US" altLang="en-US" dirty="0" smtClean="0"/>
              <a:t>requirement </a:t>
            </a:r>
          </a:p>
          <a:p>
            <a:pPr lvl="1">
              <a:buFont typeface="Arial" charset="0"/>
              <a:buChar char="-"/>
            </a:pPr>
            <a:r>
              <a:rPr lang="en-US" altLang="en-US" sz="2000" dirty="0" smtClean="0"/>
              <a:t>Academic transcripts required; TPS Chief Academic Instructor provides assessment that is non-binding for the board</a:t>
            </a:r>
          </a:p>
          <a:p>
            <a:pPr lvl="2">
              <a:buFont typeface="Arial" charset="0"/>
              <a:buChar char="-"/>
            </a:pPr>
            <a:r>
              <a:rPr lang="en-US" altLang="en-US" dirty="0" smtClean="0"/>
              <a:t>Bachelor of Science degree in engineering, physical science, or math ‘required’: </a:t>
            </a:r>
          </a:p>
          <a:p>
            <a:pPr lvl="3">
              <a:buFont typeface="Arial" charset="0"/>
              <a:buChar char="-"/>
            </a:pPr>
            <a:r>
              <a:rPr lang="en-US" altLang="en-US" sz="1400" dirty="0"/>
              <a:t>C</a:t>
            </a:r>
            <a:r>
              <a:rPr lang="en-US" altLang="en-US" sz="1400" dirty="0" smtClean="0"/>
              <a:t>an be waived by the board “…if requirements dictate and applicant has completed college-level calculus and physics”</a:t>
            </a:r>
          </a:p>
          <a:p>
            <a:pPr lvl="3">
              <a:buFont typeface="Arial" charset="0"/>
              <a:buChar char="-"/>
            </a:pPr>
            <a:r>
              <a:rPr lang="en-US" altLang="en-US" sz="1400" dirty="0" smtClean="0"/>
              <a:t>Board uses TPS academic assessment to assist with uncertainty regarding academic credentials</a:t>
            </a:r>
          </a:p>
        </p:txBody>
      </p:sp>
    </p:spTree>
    <p:extLst>
      <p:ext uri="{BB962C8B-B14F-4D97-AF65-F5344CB8AC3E}">
        <p14:creationId xmlns:p14="http://schemas.microsoft.com/office/powerpoint/2010/main" val="1283783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Convening Order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446" y="1389954"/>
            <a:ext cx="8153400" cy="461079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dirty="0" smtClean="0"/>
              <a:t>Test Wing provides requirements letter based on test squadron demand signal that forms basis of Convening Order (TMS/designator specific</a:t>
            </a:r>
            <a:r>
              <a:rPr lang="en-US" altLang="en-US" sz="2400" dirty="0" smtClean="0"/>
              <a:t>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Some TMS applicants may </a:t>
            </a:r>
            <a:r>
              <a:rPr lang="en-US" altLang="en-US" dirty="0" smtClean="0"/>
              <a:t>have </a:t>
            </a:r>
            <a:r>
              <a:rPr lang="en-US" altLang="en-US" dirty="0"/>
              <a:t>limited </a:t>
            </a:r>
            <a:r>
              <a:rPr lang="en-US" altLang="en-US" dirty="0" smtClean="0"/>
              <a:t>or no opportunity </a:t>
            </a:r>
            <a:r>
              <a:rPr lang="en-US" altLang="en-US" dirty="0"/>
              <a:t>based on demand signal and/or community release </a:t>
            </a:r>
            <a:r>
              <a:rPr lang="en-US" altLang="en-US" dirty="0" smtClean="0"/>
              <a:t>limitations</a:t>
            </a:r>
            <a:endParaRPr lang="en-US" altLang="en-US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dirty="0" smtClean="0"/>
              <a:t>Guidance to board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dirty="0" smtClean="0"/>
              <a:t>“Should ensure” selectees will be able to complete a 36 month test tour.  </a:t>
            </a:r>
            <a:endParaRPr lang="en-US" altLang="en-US" sz="2000" dirty="0" smtClean="0"/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dirty="0" smtClean="0"/>
              <a:t>URL</a:t>
            </a:r>
            <a:r>
              <a:rPr lang="en-US" altLang="en-US" sz="2000" dirty="0" smtClean="0"/>
              <a:t>: O-3 candidates “preferred”; O-4 may be selected if insufficient quantities of well-qualified O-3 provided they can still meet applicable career milestones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dirty="0" smtClean="0"/>
              <a:t>Strong operational background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dirty="0" smtClean="0"/>
              <a:t>Superior overall performance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dirty="0" smtClean="0"/>
              <a:t>Able to meet rigorous academic background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550963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Letters to the Board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792" y="1327218"/>
            <a:ext cx="8229600" cy="50292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altLang="en-US" sz="1800" dirty="0" smtClean="0"/>
              <a:t>A well-written FITREP will preclude the need for a Letter to the Board (LTB) 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altLang="en-US" sz="1800" u="sng" dirty="0"/>
              <a:t>Recommend CO endorsement states whether officer will receive an EP </a:t>
            </a:r>
            <a:r>
              <a:rPr lang="en-US" altLang="en-US" sz="1800" u="sng" dirty="0" smtClean="0"/>
              <a:t>FITREP </a:t>
            </a:r>
            <a:r>
              <a:rPr lang="en-US" altLang="en-US" sz="1800" u="sng" dirty="0"/>
              <a:t>prior to departure for TPS training track if not yet </a:t>
            </a:r>
            <a:r>
              <a:rPr lang="en-US" altLang="en-US" sz="1800" u="sng" dirty="0" smtClean="0"/>
              <a:t>achieved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 typeface="Arial" charset="0"/>
              <a:buChar char="-"/>
            </a:pPr>
            <a:r>
              <a:rPr lang="en-US" altLang="en-US" sz="1600" dirty="0"/>
              <a:t>If FITREP will be at Change of Command, include date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altLang="en-US" sz="1800" dirty="0" smtClean="0"/>
              <a:t>LTBs can be effective if explaining FITREP timing or screen group changes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 typeface="Arial" charset="0"/>
              <a:buChar char="-"/>
            </a:pPr>
            <a:r>
              <a:rPr lang="en-US" altLang="en-US" sz="1600" dirty="0" smtClean="0"/>
              <a:t>Undocumented GSA/IA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 typeface="Arial" charset="0"/>
              <a:buChar char="-"/>
            </a:pPr>
            <a:r>
              <a:rPr lang="en-US" altLang="en-US" sz="1600" dirty="0" smtClean="0"/>
              <a:t>Early pull for a flag </a:t>
            </a:r>
            <a:r>
              <a:rPr lang="en-US" altLang="en-US" sz="1600" dirty="0"/>
              <a:t>a</a:t>
            </a:r>
            <a:r>
              <a:rPr lang="en-US" altLang="en-US" sz="1600" dirty="0" smtClean="0"/>
              <a:t>ide, hard fill or transition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altLang="en-US" sz="1800" dirty="0" smtClean="0"/>
              <a:t>LTBs can draw undue attention to a weakness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 typeface="Arial" charset="0"/>
              <a:buChar char="-"/>
            </a:pPr>
            <a:r>
              <a:rPr lang="en-US" altLang="en-US" sz="1600" dirty="0" smtClean="0"/>
              <a:t>“Timing forced me to roll him two days before a COC</a:t>
            </a:r>
            <a:r>
              <a:rPr lang="en-US" altLang="en-US" sz="1800" dirty="0" smtClean="0"/>
              <a:t>”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altLang="en-US" sz="1800" dirty="0" smtClean="0"/>
              <a:t>“Must Pick / Good Guy” LTBs are less effective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 typeface="Arial" charset="0"/>
              <a:buChar char="-"/>
            </a:pPr>
            <a:r>
              <a:rPr lang="en-US" altLang="en-US" sz="1600" dirty="0" smtClean="0"/>
              <a:t>Screening is based on FITREP performance, not LTBs</a:t>
            </a:r>
          </a:p>
        </p:txBody>
      </p:sp>
    </p:spTree>
    <p:extLst>
      <p:ext uri="{BB962C8B-B14F-4D97-AF65-F5344CB8AC3E}">
        <p14:creationId xmlns:p14="http://schemas.microsoft.com/office/powerpoint/2010/main" val="28212006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1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1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52860</TotalTime>
  <Words>1070</Words>
  <Application>Microsoft Office PowerPoint</Application>
  <PresentationFormat>Letter Paper (8.5x11 in)</PresentationFormat>
  <Paragraphs>194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standard</vt:lpstr>
      <vt:lpstr>PowerPoint Presentation</vt:lpstr>
      <vt:lpstr>Overview</vt:lpstr>
      <vt:lpstr>FY23-2 Applicant Summary</vt:lpstr>
      <vt:lpstr>FY23-2 Requirements/Selects</vt:lpstr>
      <vt:lpstr>Applicant Select Rates (% of category)</vt:lpstr>
      <vt:lpstr>PowerPoint Presentation</vt:lpstr>
      <vt:lpstr>Eligibility</vt:lpstr>
      <vt:lpstr>Convening Order</vt:lpstr>
      <vt:lpstr>Letters to the Board</vt:lpstr>
      <vt:lpstr>Applications</vt:lpstr>
      <vt:lpstr>Applications (cont.)</vt:lpstr>
      <vt:lpstr>Records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PERS-43 Overview</dc:title>
  <dc:creator>BUPERS</dc:creator>
  <cp:lastModifiedBy>Keith, Todd M CDR USN COMNAVAIRSYSCOM PAX (USA)</cp:lastModifiedBy>
  <cp:revision>1370</cp:revision>
  <cp:lastPrinted>2019-01-03T20:44:24Z</cp:lastPrinted>
  <dcterms:created xsi:type="dcterms:W3CDTF">1997-11-24T20:02:58Z</dcterms:created>
  <dcterms:modified xsi:type="dcterms:W3CDTF">2022-07-15T20:53:04Z</dcterms:modified>
</cp:coreProperties>
</file>